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268" r:id="rId11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5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DA8EC-D966-40F7-9CCA-A2631DC73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985406-BE51-4A64-A15D-88E056654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CEB678-C76B-478F-BB8D-3BD0506EB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43F82C-0860-4B04-8080-A38DBCCBA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C0F4EC-289E-45A3-88E8-31DECE256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30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B6E430-32BB-46C5-8B2F-C34F88FA7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438D5D9-AFFA-4928-B63C-6F3F76BB3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9A1852-172B-4205-A51E-028B515A1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502117-A51A-4A71-9FF5-85B3366C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150A26-5AB0-4C86-AF85-6D9851BAB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04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35991D-6B17-4D21-B028-205F1695B7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4DCB5B0-AD9B-48BC-90C0-0465C652F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A43363-BDA0-4CA0-820F-F1CF4551B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646EAA-3E26-455C-9EC9-7FEFCAFAD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02858E-D032-4F45-8B14-C71BAA7ED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93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E5A54-EC18-42C2-B313-88A14057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3510D7-9D3B-4A5B-BAC3-4EEFA42B9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ED1016-02FC-4FE5-83C7-ED7EA2681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E3B93E-0111-44D4-9F58-B0BDF7A76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83D522-D960-4C49-BE98-10C1A47A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73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6C931-E336-41E7-BC51-2CBB919B2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3BB6990-112E-4657-8B4A-4A921E4E1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1D3B8CE-345C-42A9-BCF4-CE6554CE6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DCDBC2-027C-4A1A-B6C5-AB0A97457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AAA559-C18B-4F46-97A8-0C95A62B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60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02AB7-A24B-45EE-9608-1A4CBC331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893519-30A4-4F97-83B2-5532CD949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1A161C6-168E-4F12-B740-D253EADB6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E271D2-8201-429A-B76C-2DF24FE6F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FD2945-E031-4E63-B58C-CD6CCDB34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4BD06C-C8B4-4B0E-90B8-3F160046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39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68EA57-D40D-4591-A928-73AB37953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3ADE87-2939-4B7D-8386-9C95D27E3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47DDF9-4A68-4D05-A063-53D56AA3D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AED8B3B-66CE-4D70-AC75-6B56D5431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E31C093-3E85-4C9C-BB79-5D28D1509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2908DEE-9B87-4818-B1CE-062D68AA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067ED99-BD45-4D61-AD9E-9FACE49B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E9C541E-C911-4FB8-BFD4-CA29F64E9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716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F138B-0424-4A64-905E-264F84332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0A7AC7A-ED22-4B23-A446-FD4A211D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C11709-BCCE-4DD2-A959-9A7050672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3C33EB-D6A1-4769-9482-8B966FA12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79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5E9712F-E85F-418C-A899-D4E3CD36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855A853-F4C6-4A0A-ABF7-7090DD36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6986D95-3956-4841-8E04-626A02D17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6181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F81D7-C545-405A-8B41-BA6FBE016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38DCD5-42AF-49DF-8436-8C087FAC2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6308772-B270-4D52-97FA-051413512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6E39E5-591C-4F5F-99DB-0D5AD8603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21E497-320A-4EB1-A2C6-C802E256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16D9FE5-2514-440F-9A55-FBC883BB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67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77C1F-F3C3-4A5E-884C-A2029C4BF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185CC4F-D096-4620-B70A-CE294A63B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C762620-8C0F-499D-9BA6-F02FEA259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E0A18F2-A9FD-483F-B3A9-7860C5A29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2E013D4-EFF9-42B7-A077-25184C3C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60FA96-7053-4D30-85CF-7E599311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4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59D2313-D9EE-4EF5-B554-9417D5CEE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670609-7B56-4A69-A9C8-141F6E52D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17EB2E-3BF2-43B7-8581-652250C62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2F309-FCC5-4017-874E-F8C6E33BDF2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B8F8CB-8CDF-4B65-A806-874107E55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28AB99-F088-4CFA-AF4C-2AB8F44E0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675B1-6121-4F10-A601-C13DFAE911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48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A143A588-49D8-4F06-A68A-CC31C28D6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261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A5898B8-9757-4A99-BA23-76BEF8F40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67E6CDB-D688-4044-B96F-F0616C1089C9}"/>
              </a:ext>
            </a:extLst>
          </p:cNvPr>
          <p:cNvSpPr txBox="1"/>
          <p:nvPr/>
        </p:nvSpPr>
        <p:spPr>
          <a:xfrm>
            <a:off x="660400" y="743488"/>
            <a:ext cx="72559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Bahnschrift SemiBold" panose="020B0502040204020203" pitchFamily="34" charset="0"/>
              </a:rPr>
              <a:t>II CONCURSO DE PROJETOS INOVADORES DA EMESCAM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8837E64B-EC59-4730-BA45-5A1C9E5E5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469692"/>
              </p:ext>
            </p:extLst>
          </p:nvPr>
        </p:nvGraphicFramePr>
        <p:xfrm>
          <a:off x="660400" y="3738970"/>
          <a:ext cx="7493000" cy="22291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3206369538"/>
                    </a:ext>
                  </a:extLst>
                </a:gridCol>
                <a:gridCol w="5241762">
                  <a:extLst>
                    <a:ext uri="{9D8B030D-6E8A-4147-A177-3AD203B41FA5}">
                      <a16:colId xmlns:a16="http://schemas.microsoft.com/office/drawing/2014/main" val="4065039139"/>
                    </a:ext>
                  </a:extLst>
                </a:gridCol>
                <a:gridCol w="778038">
                  <a:extLst>
                    <a:ext uri="{9D8B030D-6E8A-4147-A177-3AD203B41FA5}">
                      <a16:colId xmlns:a16="http://schemas.microsoft.com/office/drawing/2014/main" val="811183619"/>
                    </a:ext>
                  </a:extLst>
                </a:gridCol>
              </a:tblGrid>
              <a:tr h="389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Colocação</a:t>
                      </a: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Nome do Projeto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Nota final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/>
                </a:tc>
                <a:extLst>
                  <a:ext uri="{0D108BD9-81ED-4DB2-BD59-A6C34878D82A}">
                    <a16:rowId xmlns:a16="http://schemas.microsoft.com/office/drawing/2014/main" val="1555595980"/>
                  </a:ext>
                </a:extLst>
              </a:tr>
              <a:tr h="2151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1º lugar</a:t>
                      </a: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TRIAGEM VIRTUAL NO AUXILIO DO DIAGNOSTICO PRECOCE DO CANCER DE AMAM PROJETO JUNTOS PELA MAMA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9,615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/>
                </a:tc>
                <a:extLst>
                  <a:ext uri="{0D108BD9-81ED-4DB2-BD59-A6C34878D82A}">
                    <a16:rowId xmlns:a16="http://schemas.microsoft.com/office/drawing/2014/main" val="706623991"/>
                  </a:ext>
                </a:extLst>
              </a:tr>
              <a:tr h="389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2º lugar</a:t>
                      </a: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PROMOVENDO O BRINCAR TERAPÊUTICO: IMPLANTAÇÃO DE UM PARQUE EM EXTENSÃO AO JARDIM SENSORIAL PARA TRATAMENTO PEDIÁTRICO MAIS HUMANIZADO E INTERATIVO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8,86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/>
                </a:tc>
                <a:extLst>
                  <a:ext uri="{0D108BD9-81ED-4DB2-BD59-A6C34878D82A}">
                    <a16:rowId xmlns:a16="http://schemas.microsoft.com/office/drawing/2014/main" val="4137977169"/>
                  </a:ext>
                </a:extLst>
              </a:tr>
              <a:tr h="2151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3º lugar</a:t>
                      </a: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A APLICAÇÃO DA REALIDADE VIRTUAL PARA O PROCESSO DE REABILITAÇÃO NO AMBIENTE HOSPITALAR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8,6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/>
                </a:tc>
                <a:extLst>
                  <a:ext uri="{0D108BD9-81ED-4DB2-BD59-A6C34878D82A}">
                    <a16:rowId xmlns:a16="http://schemas.microsoft.com/office/drawing/2014/main" val="160564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22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2F17C3D-C0A7-442F-A45D-E6CDA5FCD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09131A3B-4FC4-4244-8B75-93D36AD3699F}"/>
              </a:ext>
            </a:extLst>
          </p:cNvPr>
          <p:cNvSpPr/>
          <p:nvPr/>
        </p:nvSpPr>
        <p:spPr>
          <a:xfrm>
            <a:off x="3666836" y="1004454"/>
            <a:ext cx="4849091" cy="4849091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8766583-5C5B-42DA-9C8C-B56F1FFCB96C}"/>
              </a:ext>
            </a:extLst>
          </p:cNvPr>
          <p:cNvSpPr txBox="1"/>
          <p:nvPr/>
        </p:nvSpPr>
        <p:spPr>
          <a:xfrm>
            <a:off x="4040907" y="1299033"/>
            <a:ext cx="41009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7600FF"/>
                </a:solidFill>
                <a:latin typeface="Bahnschrift SemiBold" panose="020B0502040204020203" pitchFamily="34" charset="0"/>
              </a:rPr>
              <a:t>Chegou a hora de anunciar....</a:t>
            </a:r>
            <a:endParaRPr lang="pt-BR" sz="72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6" name="Imagem 5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4E69829B-A613-4C92-942F-12F66FC43EB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599" y="4623020"/>
            <a:ext cx="2771561" cy="111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036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2F17C3D-C0A7-442F-A45D-E6CDA5FCD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09131A3B-4FC4-4244-8B75-93D36AD3699F}"/>
              </a:ext>
            </a:extLst>
          </p:cNvPr>
          <p:cNvSpPr/>
          <p:nvPr/>
        </p:nvSpPr>
        <p:spPr>
          <a:xfrm>
            <a:off x="3666836" y="1004454"/>
            <a:ext cx="4849091" cy="4849091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8766583-5C5B-42DA-9C8C-B56F1FFCB96C}"/>
              </a:ext>
            </a:extLst>
          </p:cNvPr>
          <p:cNvSpPr txBox="1"/>
          <p:nvPr/>
        </p:nvSpPr>
        <p:spPr>
          <a:xfrm>
            <a:off x="4040907" y="1299033"/>
            <a:ext cx="410094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7600FF"/>
                </a:solidFill>
                <a:latin typeface="Bahnschrift SemiBold" panose="020B0502040204020203" pitchFamily="34" charset="0"/>
              </a:rPr>
              <a:t>Resultado oficial</a:t>
            </a:r>
          </a:p>
          <a:p>
            <a:pPr algn="ctr"/>
            <a:endParaRPr lang="pt-BR" sz="32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pt-BR" sz="3600" b="1" dirty="0">
                <a:solidFill>
                  <a:srgbClr val="7600FF"/>
                </a:solidFill>
                <a:latin typeface="Bahnschrift SemiBold" panose="020B0502040204020203" pitchFamily="34" charset="0"/>
              </a:rPr>
              <a:t>II Concurso de Projetos Inovadores da EMESCAM</a:t>
            </a:r>
            <a:endParaRPr lang="pt-BR" sz="40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6" name="Imagem 5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4E69829B-A613-4C92-942F-12F66FC43EB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599" y="4623020"/>
            <a:ext cx="2771561" cy="111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447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2F17C3D-C0A7-442F-A45D-E6CDA5FCD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09131A3B-4FC4-4244-8B75-93D36AD3699F}"/>
              </a:ext>
            </a:extLst>
          </p:cNvPr>
          <p:cNvSpPr/>
          <p:nvPr/>
        </p:nvSpPr>
        <p:spPr>
          <a:xfrm>
            <a:off x="3666836" y="1004454"/>
            <a:ext cx="4849091" cy="4849091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8766583-5C5B-42DA-9C8C-B56F1FFCB96C}"/>
              </a:ext>
            </a:extLst>
          </p:cNvPr>
          <p:cNvSpPr txBox="1"/>
          <p:nvPr/>
        </p:nvSpPr>
        <p:spPr>
          <a:xfrm>
            <a:off x="4040907" y="1299033"/>
            <a:ext cx="41009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66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pt-BR" sz="6600" b="1" dirty="0">
                <a:solidFill>
                  <a:srgbClr val="7600FF"/>
                </a:solidFill>
                <a:latin typeface="Bahnschrift SemiBold" panose="020B0502040204020203" pitchFamily="34" charset="0"/>
              </a:rPr>
              <a:t>3º LUGAR!</a:t>
            </a:r>
            <a:endParaRPr lang="pt-BR" sz="80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6" name="Imagem 5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4E69829B-A613-4C92-942F-12F66FC43EB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599" y="4623020"/>
            <a:ext cx="2771561" cy="111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29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A5898B8-9757-4A99-BA23-76BEF8F40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67E6CDB-D688-4044-B96F-F0616C1089C9}"/>
              </a:ext>
            </a:extLst>
          </p:cNvPr>
          <p:cNvSpPr txBox="1"/>
          <p:nvPr/>
        </p:nvSpPr>
        <p:spPr>
          <a:xfrm>
            <a:off x="631825" y="1657888"/>
            <a:ext cx="72559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Bahnschrift SemiBold" panose="020B0502040204020203" pitchFamily="34" charset="0"/>
              </a:rPr>
              <a:t>A APLICAÇÃO DA REALIDADE VIRTUAL PARA O PROCESSO DE REABILITAÇÃO NO AMBIENTE HOSPITALAR</a:t>
            </a:r>
          </a:p>
          <a:p>
            <a:pPr algn="ctr"/>
            <a:endParaRPr lang="pt-BR" sz="4400" b="1" dirty="0">
              <a:latin typeface="Bahnschrift SemiBold" panose="020B0502040204020203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626310EB-B667-469C-8DAD-A878BADA094F}"/>
              </a:ext>
            </a:extLst>
          </p:cNvPr>
          <p:cNvSpPr/>
          <p:nvPr/>
        </p:nvSpPr>
        <p:spPr>
          <a:xfrm>
            <a:off x="1211792" y="60115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NOTA 8,6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815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2F17C3D-C0A7-442F-A45D-E6CDA5FCD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09131A3B-4FC4-4244-8B75-93D36AD3699F}"/>
              </a:ext>
            </a:extLst>
          </p:cNvPr>
          <p:cNvSpPr/>
          <p:nvPr/>
        </p:nvSpPr>
        <p:spPr>
          <a:xfrm>
            <a:off x="3666836" y="1004454"/>
            <a:ext cx="4849091" cy="4849091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8766583-5C5B-42DA-9C8C-B56F1FFCB96C}"/>
              </a:ext>
            </a:extLst>
          </p:cNvPr>
          <p:cNvSpPr txBox="1"/>
          <p:nvPr/>
        </p:nvSpPr>
        <p:spPr>
          <a:xfrm>
            <a:off x="4040907" y="1299033"/>
            <a:ext cx="41009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66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pt-BR" sz="6600" b="1" dirty="0">
                <a:solidFill>
                  <a:srgbClr val="7600FF"/>
                </a:solidFill>
                <a:latin typeface="Bahnschrift SemiBold" panose="020B0502040204020203" pitchFamily="34" charset="0"/>
              </a:rPr>
              <a:t>2º LUGAR!</a:t>
            </a:r>
            <a:endParaRPr lang="pt-BR" sz="80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6" name="Imagem 5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4E69829B-A613-4C92-942F-12F66FC43EB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599" y="4623020"/>
            <a:ext cx="2771561" cy="111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5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A5898B8-9757-4A99-BA23-76BEF8F40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67E6CDB-D688-4044-B96F-F0616C1089C9}"/>
              </a:ext>
            </a:extLst>
          </p:cNvPr>
          <p:cNvSpPr txBox="1"/>
          <p:nvPr/>
        </p:nvSpPr>
        <p:spPr>
          <a:xfrm>
            <a:off x="660400" y="743488"/>
            <a:ext cx="725593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Bahnschrift SemiBold" panose="020B0502040204020203" pitchFamily="34" charset="0"/>
              </a:rPr>
              <a:t>PROMOVENDO O BRINCAR TERAPÊUTICO: IMPLANTAÇÃO DE UM PARQUE EM EXTENSÃO AO JARDIM SENSORIAL PARA TRATAMENTO PEDIÁTRICO MAIS HUMANIZADO E INTERATIVO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170ABA0-648A-4B47-84DA-32CAC48A75D9}"/>
              </a:ext>
            </a:extLst>
          </p:cNvPr>
          <p:cNvSpPr/>
          <p:nvPr/>
        </p:nvSpPr>
        <p:spPr>
          <a:xfrm>
            <a:off x="3677559" y="6252688"/>
            <a:ext cx="1221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NOTA 8,86</a:t>
            </a:r>
            <a:r>
              <a:rPr lang="pt-BR" dirty="0"/>
              <a:t>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BB83B81-81C8-4177-861C-BB6B34541AA3}"/>
              </a:ext>
            </a:extLst>
          </p:cNvPr>
          <p:cNvSpPr txBox="1"/>
          <p:nvPr/>
        </p:nvSpPr>
        <p:spPr>
          <a:xfrm>
            <a:off x="5838565" y="5329682"/>
            <a:ext cx="32644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8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pt-BR" sz="4800" b="1" dirty="0">
                <a:solidFill>
                  <a:srgbClr val="7600FF"/>
                </a:solidFill>
                <a:latin typeface="Bahnschrift SemiBold" panose="020B0502040204020203" pitchFamily="34" charset="0"/>
              </a:rPr>
              <a:t>2º LUGAR!</a:t>
            </a:r>
            <a:endParaRPr lang="pt-BR" sz="60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168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2F17C3D-C0A7-442F-A45D-E6CDA5FCD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09131A3B-4FC4-4244-8B75-93D36AD3699F}"/>
              </a:ext>
            </a:extLst>
          </p:cNvPr>
          <p:cNvSpPr/>
          <p:nvPr/>
        </p:nvSpPr>
        <p:spPr>
          <a:xfrm>
            <a:off x="3666836" y="1004454"/>
            <a:ext cx="4849091" cy="4849091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8766583-5C5B-42DA-9C8C-B56F1FFCB96C}"/>
              </a:ext>
            </a:extLst>
          </p:cNvPr>
          <p:cNvSpPr txBox="1"/>
          <p:nvPr/>
        </p:nvSpPr>
        <p:spPr>
          <a:xfrm>
            <a:off x="4040907" y="1299033"/>
            <a:ext cx="41009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66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pt-BR" sz="6600" b="1" dirty="0">
                <a:solidFill>
                  <a:srgbClr val="7600FF"/>
                </a:solidFill>
                <a:latin typeface="Bahnschrift SemiBold" panose="020B0502040204020203" pitchFamily="34" charset="0"/>
              </a:rPr>
              <a:t>1º LUGAR!</a:t>
            </a:r>
            <a:endParaRPr lang="pt-BR" sz="80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6" name="Imagem 5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4E69829B-A613-4C92-942F-12F66FC43EB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599" y="4623020"/>
            <a:ext cx="2771561" cy="111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97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A5898B8-9757-4A99-BA23-76BEF8F40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67E6CDB-D688-4044-B96F-F0616C1089C9}"/>
              </a:ext>
            </a:extLst>
          </p:cNvPr>
          <p:cNvSpPr txBox="1"/>
          <p:nvPr/>
        </p:nvSpPr>
        <p:spPr>
          <a:xfrm>
            <a:off x="660400" y="743488"/>
            <a:ext cx="72559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Bahnschrift SemiBold" panose="020B0502040204020203" pitchFamily="34" charset="0"/>
              </a:rPr>
              <a:t>TRIAGEM VIRTUAL NO AUXILIO DO DIAGNOSTICO PRECOCE DO CANCER DE AMAM PROJETO JUNTOS PELA MAMA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CBC750A-76CB-4B03-B44A-2E3569E2107B}"/>
              </a:ext>
            </a:extLst>
          </p:cNvPr>
          <p:cNvSpPr/>
          <p:nvPr/>
        </p:nvSpPr>
        <p:spPr>
          <a:xfrm>
            <a:off x="7498978" y="6137506"/>
            <a:ext cx="1338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NOTA 9,615</a:t>
            </a:r>
            <a:r>
              <a:rPr lang="pt-BR" dirty="0"/>
              <a:t>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7B5C81C-20F4-4B12-A8E6-FB512CBCFF0E}"/>
              </a:ext>
            </a:extLst>
          </p:cNvPr>
          <p:cNvSpPr txBox="1"/>
          <p:nvPr/>
        </p:nvSpPr>
        <p:spPr>
          <a:xfrm>
            <a:off x="504330" y="4629329"/>
            <a:ext cx="699464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66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pt-BR" sz="6600" b="1" dirty="0">
                <a:solidFill>
                  <a:srgbClr val="7600FF"/>
                </a:solidFill>
                <a:latin typeface="Bahnschrift SemiBold" panose="020B0502040204020203" pitchFamily="34" charset="0"/>
              </a:rPr>
              <a:t>1º LUGAR!</a:t>
            </a:r>
            <a:endParaRPr lang="pt-BR" sz="8000" b="1" dirty="0">
              <a:solidFill>
                <a:srgbClr val="7600FF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583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156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Bahnschrift SemiBold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Eliza Rodrigues Goncalves</dc:creator>
  <cp:lastModifiedBy>JOSÉ LUCAS SOUZA RAMOS</cp:lastModifiedBy>
  <cp:revision>15</cp:revision>
  <cp:lastPrinted>2023-06-26T19:42:22Z</cp:lastPrinted>
  <dcterms:created xsi:type="dcterms:W3CDTF">2023-05-31T20:50:45Z</dcterms:created>
  <dcterms:modified xsi:type="dcterms:W3CDTF">2023-06-30T20:02:49Z</dcterms:modified>
</cp:coreProperties>
</file>